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1551-9C42-4CAB-81E9-57FB6E126F54}" type="datetimeFigureOut">
              <a:rPr lang="nb-NO" smtClean="0"/>
              <a:t>04.04.2016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9B72-33A3-48F6-879E-5F2310A8E3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145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1551-9C42-4CAB-81E9-57FB6E126F54}" type="datetimeFigureOut">
              <a:rPr lang="nb-NO" smtClean="0"/>
              <a:t>04.04.2016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9B72-33A3-48F6-879E-5F2310A8E3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638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1551-9C42-4CAB-81E9-57FB6E126F54}" type="datetimeFigureOut">
              <a:rPr lang="nb-NO" smtClean="0"/>
              <a:t>04.04.2016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9B72-33A3-48F6-879E-5F2310A8E3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4321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1551-9C42-4CAB-81E9-57FB6E126F54}" type="datetimeFigureOut">
              <a:rPr lang="nb-NO" smtClean="0"/>
              <a:t>04.04.2016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9B72-33A3-48F6-879E-5F2310A8E3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779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1551-9C42-4CAB-81E9-57FB6E126F54}" type="datetimeFigureOut">
              <a:rPr lang="nb-NO" smtClean="0"/>
              <a:t>04.04.2016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9B72-33A3-48F6-879E-5F2310A8E3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4654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1551-9C42-4CAB-81E9-57FB6E126F54}" type="datetimeFigureOut">
              <a:rPr lang="nb-NO" smtClean="0"/>
              <a:t>04.04.2016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9B72-33A3-48F6-879E-5F2310A8E3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1888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1551-9C42-4CAB-81E9-57FB6E126F54}" type="datetimeFigureOut">
              <a:rPr lang="nb-NO" smtClean="0"/>
              <a:t>04.04.2016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9B72-33A3-48F6-879E-5F2310A8E3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835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1551-9C42-4CAB-81E9-57FB6E126F54}" type="datetimeFigureOut">
              <a:rPr lang="nb-NO" smtClean="0"/>
              <a:t>04.04.2016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9B72-33A3-48F6-879E-5F2310A8E3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463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1551-9C42-4CAB-81E9-57FB6E126F54}" type="datetimeFigureOut">
              <a:rPr lang="nb-NO" smtClean="0"/>
              <a:t>04.04.2016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9B72-33A3-48F6-879E-5F2310A8E3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706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1551-9C42-4CAB-81E9-57FB6E126F54}" type="datetimeFigureOut">
              <a:rPr lang="nb-NO" smtClean="0"/>
              <a:t>04.04.2016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9B72-33A3-48F6-879E-5F2310A8E3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587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1551-9C42-4CAB-81E9-57FB6E126F54}" type="datetimeFigureOut">
              <a:rPr lang="nb-NO" smtClean="0"/>
              <a:t>04.04.2016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9B72-33A3-48F6-879E-5F2310A8E3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206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31551-9C42-4CAB-81E9-57FB6E126F54}" type="datetimeFigureOut">
              <a:rPr lang="nb-NO" smtClean="0"/>
              <a:t>04.04.2016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39B72-33A3-48F6-879E-5F2310A8E3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287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s://www.regjeringen.no/no/aktuelt/enklere-for-asylsokere-a-delta-i-frivill/id644745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rtinget.no/Global/pdf/Dokumentserien/2011-2012/dok16-201112.pdf" TargetMode="External"/><Relationship Id="rId7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yktige.no/wp-content/uploads/2015/10/Ref-MRL2-Committee-on-Economical-Social-and-Cultural-Rights-General-Comment-18-Highlighted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e.int/en/web/conventions/full-list/-/conventions/rms/090000168006b642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tv.nrk.no/serie/distriktsnyheter-rogaland/DKRO99103015/30-10-2015#t=3m16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Retten til arbeide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En presentasjon av Plog AS sitt arbeide for å gi de ikke-returnerbare flyktningene skattekortet tilbake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938" y="231493"/>
            <a:ext cx="1629304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50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Utlendingsloven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04976"/>
            <a:ext cx="4619625" cy="11811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90862"/>
            <a:ext cx="4848225" cy="221932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1" name="TekstSylinder 10"/>
          <p:cNvSpPr txBox="1"/>
          <p:nvPr/>
        </p:nvSpPr>
        <p:spPr>
          <a:xfrm>
            <a:off x="6096000" y="1027906"/>
            <a:ext cx="5257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Utlendingen bryter §55 ved å ta arbeide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Arbeidsgiver bryter §108 ved å ansette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UDI bryter muligens også §108 ved ikke å anmelde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hlinkClick r:id="rId4"/>
              </a:rPr>
              <a:t>Arbeide uten vederlag er like ulovlig. I forskrift er dette myket litt opp til tross for lovteksten.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Jeg tror ikke forarbeidene til Utlendingsloven diskuterer situasjonen for de lengeværende opp mot Grunnlov og Menneskerettslov. Fokus virker å ha vært på arbeidsinnvandring, altså søknader fra mennesker som er bosatt i utlandet</a:t>
            </a:r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938" y="231493"/>
            <a:ext cx="1629304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90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84943"/>
            <a:ext cx="10515600" cy="662781"/>
          </a:xfrm>
        </p:spPr>
        <p:txBody>
          <a:bodyPr>
            <a:normAutofit fontScale="90000"/>
          </a:bodyPr>
          <a:lstStyle/>
          <a:p>
            <a:r>
              <a:rPr lang="nb-NO" dirty="0"/>
              <a:t>Skatteloven §2-1 / 2-3 og Folketrygdloven §2-1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6096000" y="1027906"/>
            <a:ext cx="5257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Med «bosatt» er det vanlig juridisk praksis å se til «</a:t>
            </a:r>
            <a:r>
              <a:rPr lang="nb-NO" dirty="0" err="1"/>
              <a:t>de-facto</a:t>
            </a:r>
            <a:r>
              <a:rPr lang="nb-NO" dirty="0"/>
              <a:t>», og ikke vurdere lovligheten av oppholdet.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Skatteetaten skriver likevel den 09.07.2015: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og den 07.10.2015: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 stedet for å svare på de spørsmål som er stilt om Grunnlov og Menneskerettslov, henviser skatteetaten til en «mest sannsynlig» forståelse av utlendingsloven.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Når det gjelder folketrygd/arbeidsgiveravgift for 2015 vil Plog AS beregne denne selv, og sende pengene til Skatteetaten i løpet av januar, til tross for kravet om «lovlig opphold». Vi får se om de tar imot pengene eller ei.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39006"/>
            <a:ext cx="4133850" cy="211455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53556"/>
            <a:ext cx="5029200" cy="200977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75" y="2206228"/>
            <a:ext cx="5381625" cy="50482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75" y="3053556"/>
            <a:ext cx="5715000" cy="71437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5154613"/>
            <a:ext cx="5219700" cy="162877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218" y="267095"/>
            <a:ext cx="1629304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45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Grunnloven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6448425" y="365125"/>
            <a:ext cx="5257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Formuleringene om at §110 bare var en politisk programerklæring var et argument Gulating lagmannsrett brukte for å avvise stevningen av Justisdepartementet, 25.03.2014: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Dette er en av grunnene til at jeg nå har sagt meg villig til å sitte på tiltalebenken, og ikke være anklager i denne saken. Det styrker muligheten for å vinne frem.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Uansett slår forarbeidet til Grunnloven tydelig fast at: </a:t>
            </a:r>
            <a:r>
              <a:rPr lang="nb-NO" i="1" dirty="0"/>
              <a:t>«Det kan ikke vedtas lover eller treffes disposisjoner som åpenbart og bevisst hindrer…» </a:t>
            </a:r>
            <a:r>
              <a:rPr lang="nb-NO" dirty="0"/>
              <a:t>Dette må forvaltningen forholde seg til.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Forslag nr. 22, 1952 med formuleringen </a:t>
            </a:r>
            <a:r>
              <a:rPr lang="nb-NO" i="1" dirty="0"/>
              <a:t>«Enhver arbeidsdyktig Statens Borger»</a:t>
            </a:r>
            <a:r>
              <a:rPr lang="nb-NO" dirty="0"/>
              <a:t> ble forkastet av Stortinget, til fordel for Forslag nr. 18, 1952, med formuleringen </a:t>
            </a:r>
            <a:r>
              <a:rPr lang="nb-NO" i="1" dirty="0"/>
              <a:t>«ethvert </a:t>
            </a:r>
            <a:r>
              <a:rPr lang="nb-NO" i="1" dirty="0" err="1"/>
              <a:t>arbeidsdyktigt</a:t>
            </a:r>
            <a:r>
              <a:rPr lang="nb-NO" i="1" dirty="0"/>
              <a:t> Menneske».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1481137"/>
            <a:ext cx="5219700" cy="100012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2" name="TekstSylinder 11"/>
          <p:cNvSpPr txBox="1"/>
          <p:nvPr/>
        </p:nvSpPr>
        <p:spPr>
          <a:xfrm>
            <a:off x="161925" y="2656860"/>
            <a:ext cx="60293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>
                <a:hlinkClick r:id="rId3"/>
              </a:rPr>
              <a:t>Dokument 16 er forarbeidet til vår nye Grunnlov vedtatt i 2014. </a:t>
            </a:r>
            <a:r>
              <a:rPr lang="nb-NO" sz="1100" b="1" dirty="0"/>
              <a:t>Der gis en god statusoppsummering over det grunnlovsmessige i kapittel 38 på side 227.</a:t>
            </a:r>
            <a:endParaRPr lang="nb-NO" sz="1100" i="1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3133832"/>
            <a:ext cx="3067050" cy="20574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5643" y="3133832"/>
            <a:ext cx="3076575" cy="320992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2218" y="1533525"/>
            <a:ext cx="5743575" cy="11049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721" y="198384"/>
            <a:ext cx="1629304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52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Menneskerettsloven, ICESC</a:t>
            </a:r>
            <a:br>
              <a:rPr lang="nb-NO" dirty="0"/>
            </a:br>
            <a:r>
              <a:rPr lang="nb-NO" sz="1800" dirty="0"/>
              <a:t>International </a:t>
            </a:r>
            <a:r>
              <a:rPr lang="nb-NO" sz="1800" dirty="0" err="1"/>
              <a:t>Covenant</a:t>
            </a:r>
            <a:r>
              <a:rPr lang="nb-NO" sz="1800" dirty="0"/>
              <a:t> </a:t>
            </a:r>
            <a:r>
              <a:rPr lang="nb-NO" sz="1800" dirty="0" err="1"/>
              <a:t>on</a:t>
            </a:r>
            <a:r>
              <a:rPr lang="nb-NO" sz="1800" dirty="0"/>
              <a:t> </a:t>
            </a:r>
            <a:r>
              <a:rPr lang="nb-NO" sz="1800" dirty="0" err="1"/>
              <a:t>Economic</a:t>
            </a:r>
            <a:r>
              <a:rPr lang="nb-NO" sz="1800" dirty="0"/>
              <a:t>, </a:t>
            </a:r>
            <a:r>
              <a:rPr lang="nb-NO" sz="1800" dirty="0" err="1"/>
              <a:t>Social</a:t>
            </a:r>
            <a:r>
              <a:rPr lang="nb-NO" sz="1800" dirty="0"/>
              <a:t> and Cultural Rights</a:t>
            </a:r>
            <a:endParaRPr lang="nb-NO" sz="4800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6096000" y="1739384"/>
            <a:ext cx="5257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Formuleringen «</a:t>
            </a:r>
            <a:r>
              <a:rPr lang="nb-NO" dirty="0" err="1"/>
              <a:t>inseperable</a:t>
            </a:r>
            <a:r>
              <a:rPr lang="nb-NO" dirty="0"/>
              <a:t> part </a:t>
            </a:r>
            <a:r>
              <a:rPr lang="nb-NO" dirty="0" err="1"/>
              <a:t>of</a:t>
            </a:r>
            <a:r>
              <a:rPr lang="nb-NO" dirty="0"/>
              <a:t> human </a:t>
            </a:r>
            <a:r>
              <a:rPr lang="nb-NO" dirty="0" err="1"/>
              <a:t>dignity</a:t>
            </a:r>
            <a:r>
              <a:rPr lang="nb-NO" dirty="0"/>
              <a:t>» er viktig. Den linker videre mot det absolutte forbudet mot nedverdigende behandling gitt av ICSPR Art. 7: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ICSPR Art. 7 er absolutt. Mens det kan gis unntak for andre menneskerettigheter når forholdene krever det, vil </a:t>
            </a:r>
            <a:r>
              <a:rPr lang="nb-NO" u="sng" dirty="0"/>
              <a:t>ingen</a:t>
            </a:r>
            <a:r>
              <a:rPr lang="nb-NO" dirty="0"/>
              <a:t> forhold kunne forsvare nedverdigende behandling.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8" y="1785937"/>
            <a:ext cx="5133975" cy="92392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8" name="TekstSylinder 7"/>
          <p:cNvSpPr txBox="1"/>
          <p:nvPr/>
        </p:nvSpPr>
        <p:spPr>
          <a:xfrm>
            <a:off x="68665" y="2861572"/>
            <a:ext cx="6284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>
                <a:hlinkClick r:id="rId3"/>
              </a:rPr>
              <a:t>FN-komiteens generelle kommentar nr. 18</a:t>
            </a:r>
            <a:r>
              <a:rPr lang="nb-NO" sz="1400" b="1" dirty="0"/>
              <a:t>, utdyper meningsinnholdet i Artikkel 6:</a:t>
            </a:r>
            <a:endParaRPr lang="nb-NO" sz="1400" i="1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8" y="3257550"/>
            <a:ext cx="5753100" cy="180975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3175" y="2981325"/>
            <a:ext cx="4076700" cy="11811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938" y="231493"/>
            <a:ext cx="1629304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86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European </a:t>
            </a:r>
            <a:r>
              <a:rPr lang="nb-NO" dirty="0" err="1"/>
              <a:t>Social</a:t>
            </a:r>
            <a:r>
              <a:rPr lang="nb-NO" dirty="0"/>
              <a:t> Charter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12332"/>
            <a:ext cx="4105275" cy="15621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5" name="TekstSylinder 4"/>
          <p:cNvSpPr txBox="1"/>
          <p:nvPr/>
        </p:nvSpPr>
        <p:spPr>
          <a:xfrm>
            <a:off x="732882" y="1690688"/>
            <a:ext cx="502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>
                <a:hlinkClick r:id="rId3"/>
              </a:rPr>
              <a:t>Sosialpakten </a:t>
            </a:r>
            <a:r>
              <a:rPr lang="nb-NO" sz="1400" b="1" dirty="0"/>
              <a:t>innledes som følger:</a:t>
            </a:r>
            <a:endParaRPr lang="nb-NO" sz="1400" i="1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938" y="231493"/>
            <a:ext cx="1629304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45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07648" y="105993"/>
            <a:ext cx="10515600" cy="827067"/>
          </a:xfrm>
        </p:spPr>
        <p:txBody>
          <a:bodyPr/>
          <a:lstStyle/>
          <a:p>
            <a:r>
              <a:rPr lang="nb-NO" dirty="0"/>
              <a:t>Mer dyptgående juridisk materiale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570836" y="1055656"/>
            <a:ext cx="502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Dokument 16 gir en grundig behandling av Grunnloven:</a:t>
            </a:r>
            <a:endParaRPr lang="nb-NO" sz="1100" i="1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58651"/>
              </p:ext>
            </p:extLst>
          </p:nvPr>
        </p:nvGraphicFramePr>
        <p:xfrm>
          <a:off x="686583" y="1439863"/>
          <a:ext cx="3237235" cy="4513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Acrobat Document" r:id="rId3" imgW="5753160" imgH="8020080" progId="AcroExch.Document.DC">
                  <p:embed/>
                </p:oleObj>
              </mc:Choice>
              <mc:Fallback>
                <p:oleObj name="Acrobat Document" r:id="rId3" imgW="5753160" imgH="80200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6583" y="1439863"/>
                        <a:ext cx="3237235" cy="4513351"/>
                      </a:xfrm>
                      <a:prstGeom prst="rect">
                        <a:avLst/>
                      </a:prstGeom>
                      <a:ln w="1905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kstSylinder 6"/>
          <p:cNvSpPr txBox="1"/>
          <p:nvPr/>
        </p:nvSpPr>
        <p:spPr>
          <a:xfrm>
            <a:off x="6001292" y="1007042"/>
            <a:ext cx="502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En masteroppgave gir en grundig behandling av menneskerettigheter:</a:t>
            </a:r>
            <a:endParaRPr lang="nb-NO" sz="1100" i="1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497687"/>
              </p:ext>
            </p:extLst>
          </p:nvPr>
        </p:nvGraphicFramePr>
        <p:xfrm>
          <a:off x="6165448" y="1439862"/>
          <a:ext cx="3581891" cy="4513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Acrobat Document" r:id="rId5" imgW="5829480" imgH="7543800" progId="AcroExch.Document.DC">
                  <p:embed/>
                </p:oleObj>
              </mc:Choice>
              <mc:Fallback>
                <p:oleObj name="Acrobat Document" r:id="rId5" imgW="5829480" imgH="7543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65448" y="1439862"/>
                        <a:ext cx="3581891" cy="4513351"/>
                      </a:xfrm>
                      <a:prstGeom prst="rect">
                        <a:avLst/>
                      </a:prstGeom>
                      <a:ln w="1905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Bild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3192" y="6267912"/>
            <a:ext cx="5314950" cy="40957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0" name="TekstSylinder 9"/>
          <p:cNvSpPr txBox="1"/>
          <p:nvPr/>
        </p:nvSpPr>
        <p:spPr>
          <a:xfrm>
            <a:off x="5000263" y="6006302"/>
            <a:ext cx="6805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Problemet er ikke juridisk vern, men manglende implementering. Fra konklusjonen:</a:t>
            </a:r>
            <a:endParaRPr lang="nb-NO" sz="1100" i="1" dirty="0"/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938" y="231493"/>
            <a:ext cx="1629304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1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sier myndighetene: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635824" y="1690688"/>
            <a:ext cx="7952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Politiet gir bare følgende korte kommentar (18.02.2015) på spørsmål om Grunnlov og Menneskerettslov:</a:t>
            </a:r>
            <a:endParaRPr lang="nb-NO" sz="1400" i="1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24" y="2125521"/>
            <a:ext cx="9353550" cy="100965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9" name="TekstSylinder 8"/>
          <p:cNvSpPr txBox="1"/>
          <p:nvPr/>
        </p:nvSpPr>
        <p:spPr>
          <a:xfrm>
            <a:off x="635824" y="3558948"/>
            <a:ext cx="8843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Skatt Vest svarer ikke i det hele tatt på spørsmål om Grunnlov og Menneskerettslov.</a:t>
            </a:r>
          </a:p>
          <a:p>
            <a:r>
              <a:rPr lang="nb-NO" sz="1400" b="1" dirty="0"/>
              <a:t>Manglende svar, tross purring, er muligens i strid med forvaltningsloven §11:</a:t>
            </a:r>
            <a:endParaRPr lang="nb-NO" sz="1400" i="1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24" y="4082168"/>
            <a:ext cx="6486525" cy="21717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938" y="231493"/>
            <a:ext cx="1629304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85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Plog AS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6008493" y="1822734"/>
            <a:ext cx="5257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Hvem jobber for Plog?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hlinkClick r:id="rId2"/>
              </a:rPr>
              <a:t>Melat ble ansatt 15.06.2015</a:t>
            </a:r>
            <a:r>
              <a:rPr lang="nb-NO" dirty="0"/>
              <a:t>. Hun jobber med registrering av bruktbøker.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NN ble ansatt 12.12.2015. Hun jobber også med registrering av bruktbøker.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NN ble ansatt 08.01.2016. Hun vasker for tredjepart et annet sted i Norge.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NN ble ansatt mars 2016. Han vasker også for tredjepart et annet sted i Norge.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Alle ansettelsene skjer i full åpenhet, og med skriftlige brev til både politi og skatteetat. Politiet har dessverre ennå ikke ønsket bringe saken inn for domstolene. </a:t>
            </a:r>
            <a:r>
              <a:rPr lang="nb-NO"/>
              <a:t>Begrunnelsen er: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686162" y="1848614"/>
            <a:ext cx="5257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Hva ønsker Plog?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At skattekortet gis tilbake til de ikke returnerbare. «Lediggang er roten til alt ondt!»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Ansette flere ikke-returnerbare for å øke presset på myndighetene til å overlate saken til rettsvesenet. Trenger da samarbeide med oppdragsgivere som kan kjøpe tjenester av Plog 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Hjelpe andre bedrifter til å ansette ikke returnerbare på en måte som reduserer risikoen for straffeforfølgelse og dom.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Kort sagt: Brøyte vei for en viktig sak!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938" y="231493"/>
            <a:ext cx="1629304" cy="1122363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475" y="5728425"/>
            <a:ext cx="7115175" cy="65722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17877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704</Words>
  <Application>Microsoft Office PowerPoint</Application>
  <PresentationFormat>Widescreen</PresentationFormat>
  <Paragraphs>63</Paragraphs>
  <Slides>9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Acrobat Document</vt:lpstr>
      <vt:lpstr>Retten til arbeide</vt:lpstr>
      <vt:lpstr>Utlendingsloven</vt:lpstr>
      <vt:lpstr>Skatteloven §2-1 / 2-3 og Folketrygdloven §2-1</vt:lpstr>
      <vt:lpstr>Grunnloven</vt:lpstr>
      <vt:lpstr>Menneskerettsloven, ICESC International Covenant on Economic, Social and Cultural Rights</vt:lpstr>
      <vt:lpstr>European Social Charter</vt:lpstr>
      <vt:lpstr>Mer dyptgående juridisk materiale</vt:lpstr>
      <vt:lpstr>Hva sier myndighetene:</vt:lpstr>
      <vt:lpstr>Plog 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Retten til arbeide</dc:title>
  <dc:creator>Arne Viste</dc:creator>
  <cp:lastModifiedBy>Arne Viste</cp:lastModifiedBy>
  <cp:revision>29</cp:revision>
  <dcterms:created xsi:type="dcterms:W3CDTF">2016-01-14T14:14:28Z</dcterms:created>
  <dcterms:modified xsi:type="dcterms:W3CDTF">2016-04-04T16:31:25Z</dcterms:modified>
</cp:coreProperties>
</file>